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9"/>
  </p:notesMasterIdLst>
  <p:sldIdLst>
    <p:sldId id="274" r:id="rId5"/>
    <p:sldId id="278" r:id="rId6"/>
    <p:sldId id="280" r:id="rId7"/>
    <p:sldId id="281" r:id="rId8"/>
  </p:sldIdLst>
  <p:sldSz cx="12192000" cy="6858000"/>
  <p:notesSz cx="6858000" cy="9144000"/>
  <p:embeddedFontLst>
    <p:embeddedFont>
      <p:font typeface="Lustria" panose="02000603060000020004" pitchFamily="2" charset="0"/>
      <p:regular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3"/>
    <p:restoredTop sz="94787"/>
  </p:normalViewPr>
  <p:slideViewPr>
    <p:cSldViewPr snapToGrid="0">
      <p:cViewPr varScale="1">
        <p:scale>
          <a:sx n="103" d="100"/>
          <a:sy n="103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2215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Lustria" panose="02000603060000020004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1"/>
          <p:cNvSpPr txBox="1"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 panose="02000603060000020004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1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body" idx="2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  <p:sp>
        <p:nvSpPr>
          <p:cNvPr id="92" name="Google Shape;92;p31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 panose="02000603060000020004"/>
              <a:buNone/>
            </a:pPr>
            <a:r>
              <a:rPr lang="en-US" sz="8000" b="0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rPr>
              <a:t>“</a:t>
            </a:r>
          </a:p>
        </p:txBody>
      </p:sp>
      <p:sp>
        <p:nvSpPr>
          <p:cNvPr id="93" name="Google Shape;93;p31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Lustria" panose="02000603060000020004"/>
              <a:buNone/>
            </a:pPr>
            <a:r>
              <a:rPr lang="en-US" sz="8000" b="0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rPr>
              <a:t>”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2"/>
          <p:cNvSpPr txBox="1"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 panose="02000603060000020004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2"/>
          <p:cNvSpPr txBox="1">
            <a:spLocks noGrp="1"/>
          </p:cNvSpPr>
          <p:nvPr>
            <p:ph type="body" idx="1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97" name="Google Shape;97;p32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2"/>
          </p:nvPr>
        </p:nvSpPr>
        <p:spPr>
          <a:xfrm>
            <a:off x="91379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3"/>
          </p:nvPr>
        </p:nvSpPr>
        <p:spPr>
          <a:xfrm>
            <a:off x="4446711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4"/>
          </p:nvPr>
        </p:nvSpPr>
        <p:spPr>
          <a:xfrm>
            <a:off x="4441435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5"/>
          </p:nvPr>
        </p:nvSpPr>
        <p:spPr>
          <a:xfrm>
            <a:off x="7966572" y="1885950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6"/>
          </p:nvPr>
        </p:nvSpPr>
        <p:spPr>
          <a:xfrm>
            <a:off x="7966572" y="2571750"/>
            <a:ext cx="3300984" cy="3219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4" descr="Slate-V2-HD-3colPhotoInset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4" descr="Slate-V2-HD-3colPhotoInset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4" descr="Slate-V2-HD-3colPhotoInset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34"/>
          <p:cNvSpPr txBox="1"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17" name="Google Shape;117;p34"/>
          <p:cNvSpPr>
            <a:spLocks noGrp="1"/>
          </p:cNvSpPr>
          <p:nvPr>
            <p:ph type="pic" idx="2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18" name="Google Shape;118;p34"/>
          <p:cNvSpPr txBox="1">
            <a:spLocks noGrp="1"/>
          </p:cNvSpPr>
          <p:nvPr>
            <p:ph type="body" idx="3"/>
          </p:nvPr>
        </p:nvSpPr>
        <p:spPr>
          <a:xfrm>
            <a:off x="913795" y="4480368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34"/>
          <p:cNvSpPr txBox="1">
            <a:spLocks noGrp="1"/>
          </p:cNvSpPr>
          <p:nvPr>
            <p:ph type="body" idx="4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34"/>
          <p:cNvSpPr>
            <a:spLocks noGrp="1"/>
          </p:cNvSpPr>
          <p:nvPr>
            <p:ph type="pic" idx="5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1" name="Google Shape;121;p34"/>
          <p:cNvSpPr txBox="1">
            <a:spLocks noGrp="1"/>
          </p:cNvSpPr>
          <p:nvPr>
            <p:ph type="body" idx="6"/>
          </p:nvPr>
        </p:nvSpPr>
        <p:spPr>
          <a:xfrm>
            <a:off x="4441435" y="4480367"/>
            <a:ext cx="3300984" cy="13108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2" name="Google Shape;122;p34"/>
          <p:cNvSpPr txBox="1">
            <a:spLocks noGrp="1"/>
          </p:cNvSpPr>
          <p:nvPr>
            <p:ph type="body" idx="7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123" name="Google Shape;123;p34"/>
          <p:cNvSpPr>
            <a:spLocks noGrp="1"/>
          </p:cNvSpPr>
          <p:nvPr>
            <p:ph type="pic" idx="8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124" name="Google Shape;124;p34"/>
          <p:cNvSpPr txBox="1">
            <a:spLocks noGrp="1"/>
          </p:cNvSpPr>
          <p:nvPr>
            <p:ph type="body" idx="9"/>
          </p:nvPr>
        </p:nvSpPr>
        <p:spPr>
          <a:xfrm>
            <a:off x="7966572" y="4480365"/>
            <a:ext cx="3300984" cy="1310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125" name="Google Shape;125;p3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5"/>
          <p:cNvSpPr txBox="1">
            <a:spLocks noGrp="1"/>
          </p:cNvSpPr>
          <p:nvPr>
            <p:ph type="body" idx="1"/>
          </p:nvPr>
        </p:nvSpPr>
        <p:spPr>
          <a:xfrm rot="5400000">
            <a:off x="4061301" y="-1415056"/>
            <a:ext cx="4058751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1" name="Google Shape;131;p3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 txBox="1">
            <a:spLocks noGrp="1"/>
          </p:cNvSpPr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 panose="020006030600000200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36"/>
          <p:cNvSpPr txBox="1">
            <a:spLocks noGrp="1"/>
          </p:cNvSpPr>
          <p:nvPr>
            <p:ph type="body" idx="1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137" name="Google Shape;137;p3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1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 panose="02000603060000020004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5060497" cy="40587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0" name="Google Shape;40;p24"/>
          <p:cNvSpPr txBox="1">
            <a:spLocks noGrp="1"/>
          </p:cNvSpPr>
          <p:nvPr>
            <p:ph type="body" idx="2"/>
          </p:nvPr>
        </p:nvSpPr>
        <p:spPr>
          <a:xfrm>
            <a:off x="6202892" y="1732449"/>
            <a:ext cx="5064665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41" name="Google Shape;41;p24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5" descr="Slate-V2-HD-compPhotoInset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5" descr="Slate-V2-HD-compPhotoInset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 panose="02000603060000020004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body" idx="2"/>
          </p:nvPr>
        </p:nvSpPr>
        <p:spPr>
          <a:xfrm>
            <a:off x="1005872" y="2380137"/>
            <a:ext cx="4876344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20" algn="l">
              <a:spcBef>
                <a:spcPts val="600"/>
              </a:spcBef>
              <a:spcAft>
                <a:spcPts val="0"/>
              </a:spcAft>
              <a:buSzPts val="1120"/>
              <a:buChar char="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40" algn="l">
              <a:spcBef>
                <a:spcPts val="600"/>
              </a:spcBef>
              <a:spcAft>
                <a:spcPts val="0"/>
              </a:spcAft>
              <a:buSzPts val="840"/>
              <a:buChar char=""/>
              <a:defRPr sz="1200"/>
            </a:lvl4pPr>
            <a:lvl5pPr marL="2286000" lvl="4" indent="-28194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body" idx="3"/>
          </p:nvPr>
        </p:nvSpPr>
        <p:spPr>
          <a:xfrm>
            <a:off x="6294967" y="1835254"/>
            <a:ext cx="4895330" cy="5448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80"/>
              </a:spcBef>
              <a:spcAft>
                <a:spcPts val="0"/>
              </a:spcAft>
              <a:buSzPts val="1680"/>
              <a:buNone/>
              <a:defRPr sz="24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body" idx="4"/>
          </p:nvPr>
        </p:nvSpPr>
        <p:spPr>
          <a:xfrm>
            <a:off x="6294967" y="2380137"/>
            <a:ext cx="4895330" cy="3411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marL="914400" lvl="1" indent="-299720" algn="l">
              <a:spcBef>
                <a:spcPts val="600"/>
              </a:spcBef>
              <a:spcAft>
                <a:spcPts val="0"/>
              </a:spcAft>
              <a:buSzPts val="1120"/>
              <a:buChar char=""/>
              <a:defRPr sz="1600"/>
            </a:lvl2pPr>
            <a:lvl3pPr marL="1371600" lvl="2" indent="-29083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marL="1828800" lvl="3" indent="-281940" algn="l">
              <a:spcBef>
                <a:spcPts val="600"/>
              </a:spcBef>
              <a:spcAft>
                <a:spcPts val="0"/>
              </a:spcAft>
              <a:buSzPts val="840"/>
              <a:buChar char=""/>
              <a:defRPr sz="1200"/>
            </a:lvl4pPr>
            <a:lvl5pPr marL="2286000" lvl="4" indent="-28194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6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 panose="02000603060000020004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1"/>
          </p:nvPr>
        </p:nvSpPr>
        <p:spPr>
          <a:xfrm>
            <a:off x="4855633" y="609600"/>
            <a:ext cx="6411924" cy="5181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8610" algn="l"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marL="914400" lvl="1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2pPr>
            <a:lvl3pPr marL="1371600" lvl="2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marL="1828800" lvl="3" indent="-308610" algn="l">
              <a:spcBef>
                <a:spcPts val="600"/>
              </a:spcBef>
              <a:spcAft>
                <a:spcPts val="0"/>
              </a:spcAft>
              <a:buSzPts val="1260"/>
              <a:buChar char=""/>
              <a:defRPr/>
            </a:lvl4pPr>
            <a:lvl5pPr marL="2286000" lvl="4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marL="2743200" lvl="5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marL="3200400" lvl="6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marL="3657600" lvl="7" indent="-30861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marL="4114800" lvl="8" indent="-30861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>
            <a:endParaRPr/>
          </a:p>
        </p:txBody>
      </p:sp>
      <p:sp>
        <p:nvSpPr>
          <p:cNvPr id="67" name="Google Shape;67;p28"/>
          <p:cNvSpPr txBox="1">
            <a:spLocks noGrp="1"/>
          </p:cNvSpPr>
          <p:nvPr>
            <p:ph type="body" idx="2"/>
          </p:nvPr>
        </p:nvSpPr>
        <p:spPr>
          <a:xfrm>
            <a:off x="913795" y="2431518"/>
            <a:ext cx="3706889" cy="335968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9" descr="Slate-V2-HD-panoPhotoInset.png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29"/>
          <p:cNvSpPr txBox="1"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ustria" panose="02000603060000020004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>
            <a:spLocks noGrp="1"/>
          </p:cNvSpPr>
          <p:nvPr>
            <p:ph type="pic" idx="2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</p:sp>
      <p:sp>
        <p:nvSpPr>
          <p:cNvPr id="75" name="Google Shape;75;p29"/>
          <p:cNvSpPr txBox="1">
            <a:spLocks noGrp="1"/>
          </p:cNvSpPr>
          <p:nvPr>
            <p:ph type="body" idx="1"/>
          </p:nvPr>
        </p:nvSpPr>
        <p:spPr>
          <a:xfrm>
            <a:off x="913795" y="5108728"/>
            <a:ext cx="10353762" cy="682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0"/>
          <p:cNvSpPr txBox="1"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Lustria" panose="02000603060000020004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body" idx="1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Lustria" panose="02000603060000020004"/>
              <a:buNone/>
              <a:defRPr sz="40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oto Sans Symbols"/>
              <a:buChar char="◈"/>
              <a:defRPr sz="20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1pPr>
            <a:lvl2pPr marL="914400" marR="0" lvl="1" indent="-30861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"/>
              <a:defRPr sz="18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2pPr>
            <a:lvl3pPr marL="1371600" marR="0" lvl="2" indent="-29972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sz="16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3pPr>
            <a:lvl4pPr marL="1828800" marR="0" lvl="3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"/>
              <a:defRPr sz="14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4pPr>
            <a:lvl5pPr marL="2286000" marR="0" lvl="4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5pPr>
            <a:lvl6pPr marL="2743200" marR="0" lvl="5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6pPr>
            <a:lvl7pPr marL="3200400" marR="0" lvl="6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7pPr>
            <a:lvl8pPr marL="3657600" marR="0" lvl="7" indent="-29083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8pPr>
            <a:lvl9pPr marL="4114800" marR="0" lvl="8" indent="-290830" algn="l" rtl="0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sz="1400" b="0" i="0" u="none" strike="noStrike" cap="none">
                <a:solidFill>
                  <a:schemeClr val="lt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dt" idx="10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9pPr>
          </a:lstStyle>
          <a:p>
            <a:endParaRPr/>
          </a:p>
        </p:txBody>
      </p:sp>
      <p:sp>
        <p:nvSpPr>
          <p:cNvPr id="9" name="Google Shape;9;p19"/>
          <p:cNvSpPr txBox="1">
            <a:spLocks noGrp="1"/>
          </p:cNvSpPr>
          <p:nvPr>
            <p:ph type="ftr" idx="11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9pPr>
          </a:lstStyle>
          <a:p>
            <a:endParaRPr/>
          </a:p>
        </p:txBody>
      </p:sp>
      <p:sp>
        <p:nvSpPr>
          <p:cNvPr id="10" name="Google Shape;10;p19"/>
          <p:cNvSpPr txBox="1">
            <a:spLocks noGrp="1"/>
          </p:cNvSpPr>
          <p:nvPr>
            <p:ph type="sldNum" idx="12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F2F2F2"/>
                </a:solidFill>
                <a:latin typeface="Lustria" panose="02000603060000020004"/>
                <a:ea typeface="Lustria" panose="02000603060000020004"/>
                <a:cs typeface="Lustria" panose="02000603060000020004"/>
                <a:sym typeface="Lustria" panose="020006030600000200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openclipart.org/detail/192758/user-by-nabeelraza.geo-192758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42" y="1118414"/>
            <a:ext cx="7539487" cy="970280"/>
          </a:xfrm>
        </p:spPr>
        <p:txBody>
          <a:bodyPr>
            <a:normAutofit fontScale="90000"/>
          </a:bodyPr>
          <a:lstStyle/>
          <a:p>
            <a:r>
              <a:rPr lang="en-US" dirty="0"/>
              <a:t>AWS DATA Engineering Training ( 10th - 18th October)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546" y="0"/>
            <a:ext cx="3522453" cy="2277993"/>
          </a:xfrm>
          <a:prstGeom prst="rect">
            <a:avLst/>
          </a:prstGeom>
        </p:spPr>
      </p:pic>
      <p:pic>
        <p:nvPicPr>
          <p:cNvPr id="16" name="Picture 15" descr="A picture containing text, screenshot, diagram, graphic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80" y="2869674"/>
            <a:ext cx="6667500" cy="4191000"/>
          </a:xfrm>
          <a:prstGeom prst="rect">
            <a:avLst/>
          </a:prstGeom>
        </p:spPr>
      </p:pic>
      <p:pic>
        <p:nvPicPr>
          <p:cNvPr id="19" name="Picture 18" descr="A picture containing cartoon, majorelle blue, graphics, animation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42" y="2980275"/>
            <a:ext cx="5715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Arial" panose="020B0604020202020204"/>
              <a:buNone/>
            </a:pPr>
            <a:r>
              <a:rPr lang="en-US" b="0" i="0" dirty="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Amazon Web Services (AWS)</a:t>
            </a:r>
          </a:p>
        </p:txBody>
      </p:sp>
      <p:pic>
        <p:nvPicPr>
          <p:cNvPr id="145" name="Google Shape;145;p1"/>
          <p:cNvPicPr preferRelativeResize="0"/>
          <p:nvPr/>
        </p:nvPicPr>
        <p:blipFill rotWithShape="1">
          <a:blip r:embed="rId3"/>
          <a:srcRect t="964" r="2806" b="1446"/>
          <a:stretch>
            <a:fillRect/>
          </a:stretch>
        </p:blipFill>
        <p:spPr>
          <a:xfrm>
            <a:off x="0" y="-225385"/>
            <a:ext cx="469053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3339" y="2143962"/>
            <a:ext cx="3551912" cy="2119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diagram, screenshot, rectangle&#10;&#10;Description automatically generated">
            <a:extLst>
              <a:ext uri="{FF2B5EF4-FFF2-40B4-BE49-F238E27FC236}">
                <a16:creationId xmlns:a16="http://schemas.microsoft.com/office/drawing/2014/main" id="{C9138AB6-8B22-B99A-F928-C9A3F4FB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373" y="1569151"/>
            <a:ext cx="7772400" cy="4695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CCC88B-23C8-4912-B8BD-0AAC85515357}"/>
              </a:ext>
            </a:extLst>
          </p:cNvPr>
          <p:cNvSpPr txBox="1"/>
          <p:nvPr/>
        </p:nvSpPr>
        <p:spPr>
          <a:xfrm>
            <a:off x="1133341" y="437882"/>
            <a:ext cx="9105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ETL Workflow</a:t>
            </a:r>
          </a:p>
        </p:txBody>
      </p:sp>
    </p:spTree>
    <p:extLst>
      <p:ext uri="{BB962C8B-B14F-4D97-AF65-F5344CB8AC3E}">
        <p14:creationId xmlns:p14="http://schemas.microsoft.com/office/powerpoint/2010/main" val="1640757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2168-825F-5E6E-80BC-09D8244F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&amp; Transformation</a:t>
            </a:r>
          </a:p>
        </p:txBody>
      </p:sp>
      <p:pic>
        <p:nvPicPr>
          <p:cNvPr id="5" name="Picture 4" descr="A picture containing art&#10;&#10;Description automatically generated">
            <a:extLst>
              <a:ext uri="{FF2B5EF4-FFF2-40B4-BE49-F238E27FC236}">
                <a16:creationId xmlns:a16="http://schemas.microsoft.com/office/drawing/2014/main" id="{20475815-5D48-5FFC-032E-9F374A29C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3715" y="4282842"/>
            <a:ext cx="1135412" cy="1604056"/>
          </a:xfrm>
          <a:prstGeom prst="rect">
            <a:avLst/>
          </a:prstGeom>
        </p:spPr>
      </p:pic>
      <p:pic>
        <p:nvPicPr>
          <p:cNvPr id="1028" name="Picture 4" descr="AWS Lambda - Wikipedia">
            <a:extLst>
              <a:ext uri="{FF2B5EF4-FFF2-40B4-BE49-F238E27FC236}">
                <a16:creationId xmlns:a16="http://schemas.microsoft.com/office/drawing/2014/main" id="{4FD9AB29-E583-DEC5-C897-1AC0299C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91" y="4528178"/>
            <a:ext cx="1358720" cy="13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3FF536-94B4-85A3-49F3-76FA05DCF6F4}"/>
              </a:ext>
            </a:extLst>
          </p:cNvPr>
          <p:cNvCxnSpPr>
            <a:stCxn id="5" idx="3"/>
          </p:cNvCxnSpPr>
          <p:nvPr/>
        </p:nvCxnSpPr>
        <p:spPr>
          <a:xfrm flipV="1">
            <a:off x="1559127" y="5079822"/>
            <a:ext cx="1010238" cy="5048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2B78F2-F3E6-A945-B53B-C520B70209BA}"/>
              </a:ext>
            </a:extLst>
          </p:cNvPr>
          <p:cNvCxnSpPr>
            <a:cxnSpLocks/>
          </p:cNvCxnSpPr>
          <p:nvPr/>
        </p:nvCxnSpPr>
        <p:spPr>
          <a:xfrm>
            <a:off x="3918598" y="5079822"/>
            <a:ext cx="1056067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Amazon SNS Component | Prismatic Docs">
            <a:extLst>
              <a:ext uri="{FF2B5EF4-FFF2-40B4-BE49-F238E27FC236}">
                <a16:creationId xmlns:a16="http://schemas.microsoft.com/office/drawing/2014/main" id="{C48657F7-D286-B7CC-C6D0-D84981649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960" y="2064943"/>
            <a:ext cx="1358720" cy="135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5CD5A7B-7646-8D06-D93B-EC7BA1B5D132}"/>
              </a:ext>
            </a:extLst>
          </p:cNvPr>
          <p:cNvCxnSpPr>
            <a:cxnSpLocks/>
            <a:stCxn id="1028" idx="0"/>
            <a:endCxn id="1034" idx="2"/>
          </p:cNvCxnSpPr>
          <p:nvPr/>
        </p:nvCxnSpPr>
        <p:spPr>
          <a:xfrm flipV="1">
            <a:off x="5745251" y="3423664"/>
            <a:ext cx="33069" cy="1104514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4043ED-DC7A-AC23-49BC-FDF238191DF3}"/>
              </a:ext>
            </a:extLst>
          </p:cNvPr>
          <p:cNvCxnSpPr>
            <a:cxnSpLocks/>
          </p:cNvCxnSpPr>
          <p:nvPr/>
        </p:nvCxnSpPr>
        <p:spPr>
          <a:xfrm>
            <a:off x="6424611" y="5079822"/>
            <a:ext cx="1151587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Amazon SQS Component | Prismatic Docs">
            <a:extLst>
              <a:ext uri="{FF2B5EF4-FFF2-40B4-BE49-F238E27FC236}">
                <a16:creationId xmlns:a16="http://schemas.microsoft.com/office/drawing/2014/main" id="{9207F9C6-31AA-29A5-C3AD-72E755BCF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198" y="4528178"/>
            <a:ext cx="1358720" cy="13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General Immersion Day">
            <a:extLst>
              <a:ext uri="{FF2B5EF4-FFF2-40B4-BE49-F238E27FC236}">
                <a16:creationId xmlns:a16="http://schemas.microsoft.com/office/drawing/2014/main" id="{0B03BB1E-9DA0-4EF7-AE72-ED1567CAE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366" y="4528177"/>
            <a:ext cx="1246200" cy="135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9EBD4E8-FC09-458A-1D02-AFFCADF3020A}"/>
              </a:ext>
            </a:extLst>
          </p:cNvPr>
          <p:cNvSpPr txBox="1"/>
          <p:nvPr/>
        </p:nvSpPr>
        <p:spPr>
          <a:xfrm>
            <a:off x="5113986" y="6091707"/>
            <a:ext cx="135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Quality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729DF1-E142-F35F-6844-3BA96D19B1AA}"/>
              </a:ext>
            </a:extLst>
          </p:cNvPr>
          <p:cNvSpPr txBox="1"/>
          <p:nvPr/>
        </p:nvSpPr>
        <p:spPr>
          <a:xfrm>
            <a:off x="2617459" y="6091707"/>
            <a:ext cx="152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Raw bucket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F781CB-597E-5367-88A6-029225DBB157}"/>
              </a:ext>
            </a:extLst>
          </p:cNvPr>
          <p:cNvSpPr txBox="1"/>
          <p:nvPr/>
        </p:nvSpPr>
        <p:spPr>
          <a:xfrm>
            <a:off x="689837" y="6079123"/>
            <a:ext cx="1358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User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6564DB-78AC-F069-8D76-58C69E9CEDF6}"/>
              </a:ext>
            </a:extLst>
          </p:cNvPr>
          <p:cNvSpPr txBox="1"/>
          <p:nvPr/>
        </p:nvSpPr>
        <p:spPr>
          <a:xfrm>
            <a:off x="4016824" y="3684539"/>
            <a:ext cx="1731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Quality Fail 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527278-5AC8-282F-2321-3EF330F1395E}"/>
              </a:ext>
            </a:extLst>
          </p:cNvPr>
          <p:cNvSpPr txBox="1"/>
          <p:nvPr/>
        </p:nvSpPr>
        <p:spPr>
          <a:xfrm>
            <a:off x="7437948" y="6079123"/>
            <a:ext cx="1912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Quality Pass   </a:t>
            </a:r>
          </a:p>
        </p:txBody>
      </p:sp>
      <p:pic>
        <p:nvPicPr>
          <p:cNvPr id="37" name="Picture 4" descr="AWS Lambda - Wikipedia">
            <a:extLst>
              <a:ext uri="{FF2B5EF4-FFF2-40B4-BE49-F238E27FC236}">
                <a16:creationId xmlns:a16="http://schemas.microsoft.com/office/drawing/2014/main" id="{8B274F87-21EF-5937-41E0-EA3C6D50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260" y="4528177"/>
            <a:ext cx="1358720" cy="135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030EC15-CBF6-8361-74DE-82A4878B122D}"/>
              </a:ext>
            </a:extLst>
          </p:cNvPr>
          <p:cNvCxnSpPr>
            <a:cxnSpLocks/>
          </p:cNvCxnSpPr>
          <p:nvPr/>
        </p:nvCxnSpPr>
        <p:spPr>
          <a:xfrm>
            <a:off x="8934918" y="5079822"/>
            <a:ext cx="1151587" cy="0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7FD5792-B3AD-1F28-4526-5D7716C51AC1}"/>
              </a:ext>
            </a:extLst>
          </p:cNvPr>
          <p:cNvSpPr txBox="1"/>
          <p:nvPr/>
        </p:nvSpPr>
        <p:spPr>
          <a:xfrm>
            <a:off x="10016959" y="6245595"/>
            <a:ext cx="1912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Polling Message </a:t>
            </a:r>
            <a:r>
              <a:rPr lang="en-US" sz="1600">
                <a:solidFill>
                  <a:schemeClr val="bg1"/>
                </a:solidFill>
              </a:rPr>
              <a:t>from SQS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42" name="Picture 18" descr="Amazon EventBridge - Every Bit Cloud">
            <a:extLst>
              <a:ext uri="{FF2B5EF4-FFF2-40B4-BE49-F238E27FC236}">
                <a16:creationId xmlns:a16="http://schemas.microsoft.com/office/drawing/2014/main" id="{2662C3EA-A860-5E28-981A-CB5FC4E3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988" y="4528177"/>
            <a:ext cx="448972" cy="44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B3ECE73-0C7F-6951-2436-07D7F7460351}"/>
              </a:ext>
            </a:extLst>
          </p:cNvPr>
          <p:cNvCxnSpPr>
            <a:cxnSpLocks/>
          </p:cNvCxnSpPr>
          <p:nvPr/>
        </p:nvCxnSpPr>
        <p:spPr>
          <a:xfrm flipV="1">
            <a:off x="10834551" y="3684539"/>
            <a:ext cx="16534" cy="826719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16" descr="General Immersion Day">
            <a:extLst>
              <a:ext uri="{FF2B5EF4-FFF2-40B4-BE49-F238E27FC236}">
                <a16:creationId xmlns:a16="http://schemas.microsoft.com/office/drawing/2014/main" id="{444C0F26-F03D-B5C3-3F4E-78EA4B86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985" y="2242807"/>
            <a:ext cx="1246200" cy="135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82456E7-6806-A65B-9D4E-4A1455B23C81}"/>
              </a:ext>
            </a:extLst>
          </p:cNvPr>
          <p:cNvSpPr txBox="1"/>
          <p:nvPr/>
        </p:nvSpPr>
        <p:spPr>
          <a:xfrm>
            <a:off x="10013326" y="5997193"/>
            <a:ext cx="213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Transformation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6836A09-1625-FA7B-F3F0-7DC481C64C66}"/>
              </a:ext>
            </a:extLst>
          </p:cNvPr>
          <p:cNvSpPr txBox="1"/>
          <p:nvPr/>
        </p:nvSpPr>
        <p:spPr>
          <a:xfrm>
            <a:off x="10069782" y="1921278"/>
            <a:ext cx="152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Curated Bucket</a:t>
            </a:r>
          </a:p>
        </p:txBody>
      </p:sp>
      <p:pic>
        <p:nvPicPr>
          <p:cNvPr id="4" name="Picture 16" descr="General Immersion Day">
            <a:extLst>
              <a:ext uri="{FF2B5EF4-FFF2-40B4-BE49-F238E27FC236}">
                <a16:creationId xmlns:a16="http://schemas.microsoft.com/office/drawing/2014/main" id="{36499389-2B80-1009-2C25-E83E96AC2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695" y="2252085"/>
            <a:ext cx="1246200" cy="135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D89A3-F868-F3C7-985A-29DF6892787D}"/>
              </a:ext>
            </a:extLst>
          </p:cNvPr>
          <p:cNvSpPr txBox="1"/>
          <p:nvPr/>
        </p:nvSpPr>
        <p:spPr>
          <a:xfrm>
            <a:off x="8255558" y="1884847"/>
            <a:ext cx="1529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Archived Bucket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48D40-5629-3B44-783B-70237A8BEF0C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9038653" y="3610806"/>
            <a:ext cx="1828967" cy="917371"/>
          </a:xfrm>
          <a:prstGeom prst="straightConnector1">
            <a:avLst/>
          </a:prstGeom>
          <a:ln w="412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49157"/>
      </p:ext>
    </p:extLst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c925192a-a834-4f0b-bc79-63dab541b360" xsi:nil="true"/>
    <lcf76f155ced4ddcb4097134ff3c332f xmlns="c925192a-a834-4f0b-bc79-63dab541b360">
      <Terms xmlns="http://schemas.microsoft.com/office/infopath/2007/PartnerControls"/>
    </lcf76f155ced4ddcb4097134ff3c332f>
    <TaxCatchAll xmlns="07640a04-9167-4c7b-b77f-9c49b05fea8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A347B9B5F9AB438DCCBF0B7758E8DD" ma:contentTypeVersion="15" ma:contentTypeDescription="Create a new document." ma:contentTypeScope="" ma:versionID="e77764451f2dca906b5e508dfe8de958">
  <xsd:schema xmlns:xsd="http://www.w3.org/2001/XMLSchema" xmlns:xs="http://www.w3.org/2001/XMLSchema" xmlns:p="http://schemas.microsoft.com/office/2006/metadata/properties" xmlns:ns2="c925192a-a834-4f0b-bc79-63dab541b360" xmlns:ns3="07640a04-9167-4c7b-b77f-9c49b05fea82" targetNamespace="http://schemas.microsoft.com/office/2006/metadata/properties" ma:root="true" ma:fieldsID="3490e0faadde381ba32f22e7582e890a" ns2:_="" ns3:_="">
    <xsd:import namespace="c925192a-a834-4f0b-bc79-63dab541b360"/>
    <xsd:import namespace="07640a04-9167-4c7b-b77f-9c49b05fea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25192a-a834-4f0b-bc79-63dab541b3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aee7c47e-ebac-4fa7-9c9b-8c4ab96ebb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640a04-9167-4c7b-b77f-9c49b05fea8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c3b6bd2-421e-453c-a1f6-c2566025116e}" ma:internalName="TaxCatchAll" ma:showField="CatchAllData" ma:web="07640a04-9167-4c7b-b77f-9c49b05fea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A8E1F7-9AD5-4D30-9667-131800385C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0D85C8-2E3B-4121-92A5-0B417BB661F1}">
  <ds:schemaRefs>
    <ds:schemaRef ds:uri="http://schemas.microsoft.com/office/2006/metadata/properties"/>
    <ds:schemaRef ds:uri="http://schemas.microsoft.com/office/infopath/2007/PartnerControls"/>
    <ds:schemaRef ds:uri="bdb786c7-dcb9-4f7d-9347-f8d0dd554471"/>
    <ds:schemaRef ds:uri="8d4d71e0-0905-4a01-b20d-42505abc2577"/>
  </ds:schemaRefs>
</ds:datastoreItem>
</file>

<file path=customXml/itemProps3.xml><?xml version="1.0" encoding="utf-8"?>
<ds:datastoreItem xmlns:ds="http://schemas.openxmlformats.org/officeDocument/2006/customXml" ds:itemID="{331A686B-F0A6-4C7F-913D-19D3D259A8F1}"/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44</Words>
  <Application>Microsoft Macintosh PowerPoint</Application>
  <PresentationFormat>Widescreen</PresentationFormat>
  <Paragraphs>13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Noto Sans Symbols</vt:lpstr>
      <vt:lpstr>Lustria</vt:lpstr>
      <vt:lpstr>Arial</vt:lpstr>
      <vt:lpstr>Slate</vt:lpstr>
      <vt:lpstr>AWS DATA Engineering Training ( 10th - 18th October) </vt:lpstr>
      <vt:lpstr>Amazon Web Services (AWS)</vt:lpstr>
      <vt:lpstr>PowerPoint Presentation</vt:lpstr>
      <vt:lpstr>Data Quality &amp; Transformation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THE WORLD OF CLOUD COMPUTING!</dc:title>
  <dc:creator>Nakul Grover</dc:creator>
  <cp:lastModifiedBy>Nakul Grover</cp:lastModifiedBy>
  <cp:revision>19</cp:revision>
  <dcterms:created xsi:type="dcterms:W3CDTF">2023-06-06T14:01:57Z</dcterms:created>
  <dcterms:modified xsi:type="dcterms:W3CDTF">2023-10-19T00:33:39Z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1033-4.5.1.7704</vt:lpwstr>
  </property>
  <property fmtid="{D5CDD505-2E9C-101B-9397-08002B2CF9AE}" pid="3" name="ContentTypeId">
    <vt:lpwstr>0x01010039A347B9B5F9AB438DCCBF0B7758E8DD</vt:lpwstr>
  </property>
  <property fmtid="{D5CDD505-2E9C-101B-9397-08002B2CF9AE}" pid="4" name="Order">
    <vt:r8>93100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SourceUrl">
    <vt:lpwstr/>
  </property>
  <property fmtid="{D5CDD505-2E9C-101B-9397-08002B2CF9AE}" pid="8" name="_SharedFileIndex">
    <vt:lpwstr/>
  </property>
  <property fmtid="{D5CDD505-2E9C-101B-9397-08002B2CF9AE}" pid="9" name="ComplianceAssetId">
    <vt:lpwstr/>
  </property>
  <property fmtid="{D5CDD505-2E9C-101B-9397-08002B2CF9AE}" pid="10" name="TemplateUrl">
    <vt:lpwstr/>
  </property>
  <property fmtid="{D5CDD505-2E9C-101B-9397-08002B2CF9AE}" pid="11" name="_ExtendedDescription">
    <vt:lpwstr/>
  </property>
  <property fmtid="{D5CDD505-2E9C-101B-9397-08002B2CF9AE}" pid="12" name="TriggerFlowInfo">
    <vt:lpwstr/>
  </property>
</Properties>
</file>